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92" r:id="rId2"/>
    <p:sldId id="290" r:id="rId3"/>
    <p:sldId id="294" r:id="rId4"/>
    <p:sldId id="295" r:id="rId5"/>
    <p:sldId id="289" r:id="rId6"/>
    <p:sldId id="298" r:id="rId7"/>
    <p:sldId id="307" r:id="rId8"/>
    <p:sldId id="300" r:id="rId9"/>
    <p:sldId id="301" r:id="rId10"/>
    <p:sldId id="302" r:id="rId11"/>
    <p:sldId id="303" r:id="rId12"/>
    <p:sldId id="304" r:id="rId13"/>
    <p:sldId id="305" r:id="rId14"/>
    <p:sldId id="308" r:id="rId15"/>
    <p:sldId id="306" r:id="rId16"/>
    <p:sldId id="310" r:id="rId17"/>
    <p:sldId id="312" r:id="rId18"/>
    <p:sldId id="316" r:id="rId19"/>
    <p:sldId id="317" r:id="rId20"/>
    <p:sldId id="311" r:id="rId21"/>
    <p:sldId id="309" r:id="rId22"/>
    <p:sldId id="296" r:id="rId23"/>
    <p:sldId id="299" r:id="rId24"/>
    <p:sldId id="314" r:id="rId25"/>
    <p:sldId id="315" r:id="rId26"/>
    <p:sldId id="29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86433" autoAdjust="0"/>
  </p:normalViewPr>
  <p:slideViewPr>
    <p:cSldViewPr>
      <p:cViewPr varScale="1">
        <p:scale>
          <a:sx n="80" d="100"/>
          <a:sy n="80" d="100"/>
        </p:scale>
        <p:origin x="48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8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9CA49-2710-433E-ABB8-A4798B0CF6D4}" type="datetimeFigureOut">
              <a:rPr lang="en-US" smtClean="0"/>
              <a:t>5/17/2017</a:t>
            </a:fld>
            <a:endParaRPr lang="en-US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06ACD-4EAD-4FD8-AE30-F01FC7A2A5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79655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B4422-3DC8-45BE-B0A0-D87D16501A8D}" type="datetimeFigureOut">
              <a:rPr lang="en-US" smtClean="0"/>
              <a:pPr/>
              <a:t>5/17/2017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B941C-C958-4D16-B65B-3FFA13E93F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3166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15038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Building a Scalable Data Warehouse with Data Vault 2.0, ISBN: 978-0-12-802510-9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3768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Comparing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column vs.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columns (or several hundred columns)?</a:t>
            </a:r>
            <a:endParaRPr lang="pl-P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dirty="0" err="1" smtClean="0"/>
              <a:t>Patterns</a:t>
            </a:r>
            <a:r>
              <a:rPr lang="pl-PL" dirty="0" smtClean="0"/>
              <a:t>, automation</a:t>
            </a:r>
          </a:p>
          <a:p>
            <a:endParaRPr lang="pl-PL" dirty="0" smtClean="0"/>
          </a:p>
          <a:p>
            <a:r>
              <a:rPr lang="en-US" dirty="0" smtClean="0"/>
              <a:t>Source: Building a Scalable Data Warehouse with Data Vault 2.0, ISBN: 978-0-12-802510-9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20791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Building a Scalable Data Warehouse with Data Vault 2.0, ISBN: 978-0-12-802510-9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71913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Source: Building a Scalable Data Warehouse with Data Vault 2.0, ISBN: 978-0-12-802510-9</a:t>
            </a:r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2845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Source: Building a Scalable Data Warehouse with Data Vault 2.0, ISBN: 978-0-12-802510-9</a:t>
            </a:r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73020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Source: Building a Scalable Data Warehouse with Data Vault 2.0, ISBN: 978-0-12-802510-9</a:t>
            </a:r>
            <a:endParaRPr lang="pl-PL" dirty="0" smtClean="0"/>
          </a:p>
          <a:p>
            <a:endParaRPr lang="pl-PL" dirty="0" smtClean="0"/>
          </a:p>
          <a:p>
            <a:r>
              <a:rPr lang="pl-P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CMMI (</a:t>
            </a:r>
            <a:r>
              <a:rPr lang="pl-P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Capability</a:t>
            </a:r>
            <a:r>
              <a:rPr lang="pl-P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Maturity</a:t>
            </a:r>
            <a:r>
              <a:rPr lang="pl-P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 Integration) - https://en.wikipedia.org/wiki/Capability_Maturity_Model_Integration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5941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Source: Building a Scalable Data Warehouse with Data Vault 2.0, ISBN: 978-0-12-802510-9</a:t>
            </a:r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774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Source: Building a Scalable Data Warehouse with Data Vault 2.0, ISBN: 978-0-12-802510-9</a:t>
            </a:r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5655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09359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4092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2106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25260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https://en.wikipedia.org/wiki/File:Snowflake-schema-example.png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02963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https://en.wikipedia.org/wiki/File:Star-schema-example.png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59305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Building a Scalable Data Warehouse with Data Vault 2.0, ISBN: 978-0-12-802510-9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02108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83546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Case: Autobus, czujnik zgłasza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błąd</a:t>
            </a: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awaria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części czy czujnika? – storing RAW data or parsed?</a:t>
            </a:r>
            <a:endParaRPr lang="pl-PL" dirty="0" smtClean="0"/>
          </a:p>
          <a:p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Prawda jest często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subiektywna 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relatywna w świecie danych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93092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Hashed PK – używane</a:t>
            </a:r>
            <a:r>
              <a:rPr lang="pl-PL" baseline="0" dirty="0" smtClean="0"/>
              <a:t> w hybrydowych hurtowniach np z użyciem Hadoopa</a:t>
            </a:r>
            <a:endParaRPr lang="pl-PL" dirty="0" smtClean="0"/>
          </a:p>
          <a:p>
            <a:endParaRPr lang="pl-PL" dirty="0" smtClean="0"/>
          </a:p>
          <a:p>
            <a:r>
              <a:rPr lang="pl-PL" dirty="0" smtClean="0"/>
              <a:t>Hash = funkcja skrótu (https://pl.wikipedia.org/wiki/Funkcja_skr%C3%B3tu)</a:t>
            </a:r>
          </a:p>
          <a:p>
            <a:r>
              <a:rPr lang="pl-PL" dirty="0" smtClean="0"/>
              <a:t>http://www.vertabelo.com/blog/technical-articles/data-vault-series-data-vault-2-0-modeling-basics</a:t>
            </a:r>
          </a:p>
          <a:p>
            <a:endParaRPr lang="pl-PL" dirty="0" smtClean="0"/>
          </a:p>
          <a:p>
            <a:r>
              <a:rPr lang="en-US" dirty="0" smtClean="0"/>
              <a:t>Source: Building a Scalable Data Warehouse with Data Vault 2.0, ISBN: 978-0-12-802510-9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07527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>
            <a:normAutofit/>
          </a:bodyPr>
          <a:lstStyle>
            <a:lvl1pPr algn="ctr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1F497D"/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1" y="70846"/>
            <a:ext cx="1192817" cy="1197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456" y="253014"/>
            <a:ext cx="3647870" cy="87933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41" y="272422"/>
            <a:ext cx="2739662" cy="79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74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2700" y="6400801"/>
            <a:ext cx="4038600" cy="381000"/>
          </a:xfrm>
        </p:spPr>
        <p:txBody>
          <a:bodyPr/>
          <a:lstStyle>
            <a:lvl1pPr>
              <a:defRPr sz="1050" b="1">
                <a:solidFill>
                  <a:schemeClr val="bg1"/>
                </a:solidFill>
              </a:defRPr>
            </a:lvl1pPr>
          </a:lstStyle>
          <a:p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2730682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2700" y="6400801"/>
            <a:ext cx="4038600" cy="381000"/>
          </a:xfrm>
        </p:spPr>
        <p:txBody>
          <a:bodyPr/>
          <a:lstStyle>
            <a:lvl1pPr>
              <a:defRPr sz="1050" b="1">
                <a:solidFill>
                  <a:schemeClr val="bg1"/>
                </a:solidFill>
              </a:defRPr>
            </a:lvl1pPr>
          </a:lstStyle>
          <a:p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755144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2552700" y="6400800"/>
            <a:ext cx="4038600" cy="381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05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SQLDay</a:t>
            </a:r>
            <a:r>
              <a:rPr kumimoji="0" lang="pl-PL" sz="10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3812192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2700" y="6400801"/>
            <a:ext cx="4038600" cy="381000"/>
          </a:xfrm>
        </p:spPr>
        <p:txBody>
          <a:bodyPr/>
          <a:lstStyle>
            <a:lvl1pPr>
              <a:defRPr sz="1050" b="1">
                <a:solidFill>
                  <a:schemeClr val="bg1"/>
                </a:solidFill>
              </a:defRPr>
            </a:lvl1pPr>
          </a:lstStyle>
          <a:p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2857959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2700" y="6400801"/>
            <a:ext cx="4038600" cy="381000"/>
          </a:xfrm>
        </p:spPr>
        <p:txBody>
          <a:bodyPr/>
          <a:lstStyle>
            <a:lvl1pPr>
              <a:defRPr sz="1050" b="1">
                <a:solidFill>
                  <a:schemeClr val="bg1"/>
                </a:solidFill>
              </a:defRPr>
            </a:lvl1pPr>
          </a:lstStyle>
          <a:p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216900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2700" y="6400801"/>
            <a:ext cx="4038600" cy="381000"/>
          </a:xfrm>
        </p:spPr>
        <p:txBody>
          <a:bodyPr/>
          <a:lstStyle>
            <a:lvl1pPr marL="0" marR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671104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2700" y="6400801"/>
            <a:ext cx="4038600" cy="381000"/>
          </a:xfrm>
        </p:spPr>
        <p:txBody>
          <a:bodyPr/>
          <a:lstStyle>
            <a:lvl1pPr marL="0" marR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2609934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2700" y="6400801"/>
            <a:ext cx="4038600" cy="381000"/>
          </a:xfrm>
        </p:spPr>
        <p:txBody>
          <a:bodyPr/>
          <a:lstStyle>
            <a:lvl1pPr>
              <a:defRPr sz="1050" b="1">
                <a:solidFill>
                  <a:schemeClr val="bg1"/>
                </a:solidFill>
              </a:defRPr>
            </a:lvl1pPr>
          </a:lstStyle>
          <a:p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108149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2700" y="6400801"/>
            <a:ext cx="4038600" cy="381000"/>
          </a:xfrm>
        </p:spPr>
        <p:txBody>
          <a:bodyPr/>
          <a:lstStyle>
            <a:lvl1pPr>
              <a:defRPr sz="1050" b="1">
                <a:solidFill>
                  <a:schemeClr val="bg1"/>
                </a:solidFill>
              </a:defRPr>
            </a:lvl1pPr>
          </a:lstStyle>
          <a:p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2546647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2700" y="6400801"/>
            <a:ext cx="4038600" cy="381000"/>
          </a:xfrm>
        </p:spPr>
        <p:txBody>
          <a:bodyPr/>
          <a:lstStyle>
            <a:lvl1pPr>
              <a:defRPr sz="1050" b="1">
                <a:solidFill>
                  <a:schemeClr val="bg1"/>
                </a:solidFill>
              </a:defRPr>
            </a:lvl1pPr>
          </a:lstStyle>
          <a:p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793878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60320" y="6684264"/>
            <a:ext cx="4038600" cy="91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1" y="-3"/>
            <a:ext cx="9144000" cy="6866107"/>
            <a:chOff x="-1" y="-3"/>
            <a:chExt cx="9144000" cy="6866107"/>
          </a:xfrm>
        </p:grpSpPr>
        <p:sp>
          <p:nvSpPr>
            <p:cNvPr id="9" name="Rectangle 8"/>
            <p:cNvSpPr/>
            <p:nvPr/>
          </p:nvSpPr>
          <p:spPr>
            <a:xfrm>
              <a:off x="1" y="-3"/>
              <a:ext cx="9143998" cy="85592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41000"/>
                  </a:schemeClr>
                </a:gs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accent1">
                    <a:tint val="23500"/>
                    <a:satMod val="160000"/>
                    <a:alpha val="16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  <a:alpha val="41000"/>
                      </a:schemeClr>
                    </a:gs>
                    <a:gs pos="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16000"/>
                      </a:schemeClr>
                    </a:gs>
                  </a:gsLst>
                  <a:lin ang="5400000" scaled="1"/>
                  <a:tileRect/>
                </a:gradFill>
              </a:endParaRP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5" t="3457"/>
            <a:stretch/>
          </p:blipFill>
          <p:spPr bwMode="auto">
            <a:xfrm>
              <a:off x="2" y="1625"/>
              <a:ext cx="280235" cy="1333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-1" y="6400800"/>
              <a:ext cx="9144000" cy="465304"/>
            </a:xfrm>
            <a:prstGeom prst="rect">
              <a:avLst/>
            </a:prstGeom>
            <a:gradFill flip="none" rotWithShape="1">
              <a:gsLst>
                <a:gs pos="56000">
                  <a:schemeClr val="tx1">
                    <a:alpha val="93000"/>
                  </a:schemeClr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  <a:alpha val="16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2" name="Obraz 21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9" y="6448433"/>
            <a:ext cx="411500" cy="411500"/>
          </a:xfrm>
          <a:prstGeom prst="rect">
            <a:avLst/>
          </a:prstGeom>
        </p:spPr>
      </p:pic>
      <p:pic>
        <p:nvPicPr>
          <p:cNvPr id="2050" name="Picture 2" descr="F:\!My Stuff!\PLSSUG\SQLDay Lite 2013\logo_SQLDay_Generic_Transparent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2062" y="6421432"/>
            <a:ext cx="1604434" cy="38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7"/>
          <p:cNvGrpSpPr/>
          <p:nvPr userDrawn="1"/>
        </p:nvGrpSpPr>
        <p:grpSpPr>
          <a:xfrm>
            <a:off x="-1" y="-3"/>
            <a:ext cx="9144000" cy="6866107"/>
            <a:chOff x="-1" y="-3"/>
            <a:chExt cx="9144000" cy="6866107"/>
          </a:xfrm>
        </p:grpSpPr>
        <p:sp>
          <p:nvSpPr>
            <p:cNvPr id="14" name="Rectangle 8"/>
            <p:cNvSpPr/>
            <p:nvPr/>
          </p:nvSpPr>
          <p:spPr>
            <a:xfrm>
              <a:off x="1" y="-3"/>
              <a:ext cx="9143998" cy="85592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41000"/>
                  </a:schemeClr>
                </a:gs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accent1">
                    <a:tint val="23500"/>
                    <a:satMod val="160000"/>
                    <a:alpha val="16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  <a:alpha val="41000"/>
                      </a:schemeClr>
                    </a:gs>
                    <a:gs pos="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16000"/>
                      </a:schemeClr>
                    </a:gs>
                  </a:gsLst>
                  <a:lin ang="5400000" scaled="1"/>
                  <a:tileRect/>
                </a:gradFill>
              </a:endParaRPr>
            </a:p>
          </p:txBody>
        </p:sp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5" t="3457"/>
            <a:stretch/>
          </p:blipFill>
          <p:spPr bwMode="auto">
            <a:xfrm>
              <a:off x="2" y="1625"/>
              <a:ext cx="280235" cy="1333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ectangle 10"/>
            <p:cNvSpPr/>
            <p:nvPr userDrawn="1"/>
          </p:nvSpPr>
          <p:spPr>
            <a:xfrm>
              <a:off x="-1" y="6400800"/>
              <a:ext cx="9144000" cy="465304"/>
            </a:xfrm>
            <a:prstGeom prst="rect">
              <a:avLst/>
            </a:prstGeom>
            <a:gradFill flip="none" rotWithShape="1">
              <a:gsLst>
                <a:gs pos="56000">
                  <a:schemeClr val="tx1">
                    <a:alpha val="93000"/>
                  </a:schemeClr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  <a:alpha val="16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7" name="Obraz 21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9" y="6448433"/>
            <a:ext cx="411500" cy="411500"/>
          </a:xfrm>
          <a:prstGeom prst="rect">
            <a:avLst/>
          </a:prstGeom>
        </p:spPr>
      </p:pic>
      <p:pic>
        <p:nvPicPr>
          <p:cNvPr id="18" name="Picture 2" descr="F:\!My Stuff!\PLSSUG\SQLDay Lite 2013\logo_SQLDay_Generic_Transparent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2062" y="6421432"/>
            <a:ext cx="1604434" cy="38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raz 5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" y="6367220"/>
            <a:ext cx="1733921" cy="53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05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783" rtl="0" eaLnBrk="1" latinLnBrk="0" hangingPunct="1">
        <a:spcBef>
          <a:spcPct val="0"/>
        </a:spcBef>
        <a:buNone/>
        <a:defRPr sz="3300" b="1" kern="1200">
          <a:solidFill>
            <a:srgbClr val="1F497D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oman.czarko@plssug.org.p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roman.czarko@g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amazon.com/Building-Scalable-Data-Warehouse-Vault/dp/0128025107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vault_modeling" TargetMode="External"/><Relationship Id="rId2" Type="http://schemas.openxmlformats.org/officeDocument/2006/relationships/hyperlink" Target="http://tdan.com/data-vault-series-1-data-vault-overview/5054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roman.czarko@plssug.org.p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roman.czarko@gmail.com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anlinstedt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00" y="1163071"/>
            <a:ext cx="7098681" cy="5152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9611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Składniki - Hub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Pierwszy składnik do modelowania, podstawa dalszych działań</a:t>
            </a:r>
          </a:p>
          <a:p>
            <a:r>
              <a:rPr lang="pl-PL" dirty="0" smtClean="0"/>
              <a:t>Hub zawiera unikalną listę kluczy biznesowych</a:t>
            </a:r>
          </a:p>
          <a:p>
            <a:r>
              <a:rPr lang="pl-PL" dirty="0" smtClean="0"/>
              <a:t>Klucze biznesowe, czyli te, które </a:t>
            </a:r>
            <a:r>
              <a:rPr lang="pl-PL" b="1" dirty="0" smtClean="0"/>
              <a:t>biznes</a:t>
            </a:r>
            <a:r>
              <a:rPr lang="pl-PL" dirty="0" smtClean="0"/>
              <a:t> używa do identyfikacji encji biznesowych (nr CRM klienta, VIN auta, nr faktury, ISBN)</a:t>
            </a:r>
          </a:p>
          <a:p>
            <a:r>
              <a:rPr lang="pl-PL" dirty="0" smtClean="0"/>
              <a:t>Tabela zawiera również dodatkowe atrybuty:</a:t>
            </a:r>
          </a:p>
          <a:p>
            <a:pPr lvl="1"/>
            <a:r>
              <a:rPr lang="pl-PL" dirty="0" smtClean="0"/>
              <a:t>Kiedy pierwszy raz pojawił się klucz</a:t>
            </a:r>
          </a:p>
          <a:p>
            <a:pPr lvl="1"/>
            <a:r>
              <a:rPr lang="pl-PL" dirty="0" smtClean="0"/>
              <a:t>Jakie było źródło pochodzenia</a:t>
            </a:r>
          </a:p>
          <a:p>
            <a:r>
              <a:rPr lang="pl-PL" dirty="0" smtClean="0"/>
              <a:t>Hub nie zawiera danych opisowych ani faktów</a:t>
            </a:r>
          </a:p>
          <a:p>
            <a:r>
              <a:rPr lang="pl-PL" dirty="0" smtClean="0"/>
              <a:t>Klucz biznesowy może być kluczem złożonym</a:t>
            </a:r>
          </a:p>
          <a:p>
            <a:r>
              <a:rPr lang="pl-PL" dirty="0" smtClean="0"/>
              <a:t>Dodatkowo w tabeli klucz biznesowy jest również przechowywany w formie skróconej funkcją skrótu (hash np. MD5, SHA1) i jest używany jako klucz główny (PK)</a:t>
            </a:r>
          </a:p>
          <a:p>
            <a:endParaRPr lang="pl-PL" dirty="0" smtClean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3140968"/>
            <a:ext cx="1854350" cy="175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Składniki - </a:t>
            </a:r>
            <a:r>
              <a:rPr lang="pl-PL" dirty="0" smtClean="0"/>
              <a:t>Links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6"/>
            <a:ext cx="8519144" cy="4525963"/>
          </a:xfrm>
        </p:spPr>
        <p:txBody>
          <a:bodyPr/>
          <a:lstStyle/>
          <a:p>
            <a:r>
              <a:rPr lang="pl-PL" dirty="0" smtClean="0"/>
              <a:t>Opisują relacje pomiędzy Hubami</a:t>
            </a:r>
          </a:p>
          <a:p>
            <a:r>
              <a:rPr lang="pl-PL" dirty="0" smtClean="0"/>
              <a:t>Umożliwiają mapowanie M:M pomiędzy Hubami</a:t>
            </a:r>
          </a:p>
          <a:p>
            <a:r>
              <a:rPr lang="pl-PL" dirty="0" smtClean="0"/>
              <a:t>Kluczowe składniki elastyczności i skalowalności </a:t>
            </a:r>
          </a:p>
          <a:p>
            <a:r>
              <a:rPr lang="pl-PL" dirty="0" smtClean="0"/>
              <a:t>Złączenia pomiędzy Hubami mogą być realizowane tylko za pomocą linków</a:t>
            </a:r>
          </a:p>
          <a:p>
            <a:r>
              <a:rPr lang="pl-PL" dirty="0" smtClean="0"/>
              <a:t>Zawierają relacje na najniższym możliwym poziomie ziarna z otaczających hubów</a:t>
            </a:r>
          </a:p>
          <a:p>
            <a:r>
              <a:rPr lang="pl-PL" dirty="0" smtClean="0"/>
              <a:t>Bardzo zbliżone do tabel Faktów w modelowaniu </a:t>
            </a:r>
          </a:p>
          <a:p>
            <a:pPr marL="0" indent="0">
              <a:buNone/>
              <a:tabLst>
                <a:tab pos="266700" algn="l"/>
              </a:tabLst>
            </a:pPr>
            <a:r>
              <a:rPr lang="pl-PL" dirty="0" smtClean="0"/>
              <a:t>	wielowymiarowym</a:t>
            </a:r>
          </a:p>
          <a:p>
            <a:r>
              <a:rPr lang="pl-PL" dirty="0" smtClean="0"/>
              <a:t>Składają się z: Link PK (Hash), PKs z połączonych </a:t>
            </a:r>
          </a:p>
          <a:p>
            <a:pPr marL="0" indent="0">
              <a:buNone/>
              <a:tabLst>
                <a:tab pos="266700" algn="l"/>
              </a:tabLst>
            </a:pPr>
            <a:r>
              <a:rPr lang="pl-PL" dirty="0" smtClean="0"/>
              <a:t>	</a:t>
            </a:r>
            <a:r>
              <a:rPr lang="pl-PL" dirty="0" err="1" smtClean="0"/>
              <a:t>hubów</a:t>
            </a:r>
            <a:r>
              <a:rPr lang="pl-PL" dirty="0" smtClean="0"/>
              <a:t> (dla złączeń), BK columns (nowe w arch. 2.0), </a:t>
            </a:r>
          </a:p>
          <a:p>
            <a:pPr marL="0" indent="0">
              <a:buNone/>
              <a:tabLst>
                <a:tab pos="266700" algn="l"/>
              </a:tabLst>
            </a:pPr>
            <a:r>
              <a:rPr lang="pl-PL" dirty="0"/>
              <a:t>	</a:t>
            </a:r>
            <a:r>
              <a:rPr lang="pl-PL" dirty="0" smtClean="0"/>
              <a:t>daty ładowania i źródła rekordu</a:t>
            </a:r>
            <a:endParaRPr lang="pl-PL" dirty="0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4005064"/>
            <a:ext cx="2032739" cy="199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Składniki - Satellites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6"/>
            <a:ext cx="6347048" cy="4525963"/>
          </a:xfrm>
        </p:spPr>
        <p:txBody>
          <a:bodyPr>
            <a:normAutofit/>
          </a:bodyPr>
          <a:lstStyle/>
          <a:p>
            <a:r>
              <a:rPr lang="pl-PL" dirty="0" smtClean="0"/>
              <a:t>Łączą się tylko z Hubami lub z Linkami – zawsze z jednym rodzicem</a:t>
            </a:r>
          </a:p>
          <a:p>
            <a:r>
              <a:rPr lang="pl-PL" dirty="0" smtClean="0"/>
              <a:t>Zawierają wszystkie dane opisowe</a:t>
            </a:r>
          </a:p>
          <a:p>
            <a:r>
              <a:rPr lang="pl-PL" dirty="0" smtClean="0"/>
              <a:t>Bardzo zbliżone do tabel wymiarów z SCD typu 2</a:t>
            </a:r>
          </a:p>
          <a:p>
            <a:r>
              <a:rPr lang="pl-PL" dirty="0" smtClean="0"/>
              <a:t>PK oparty o PK z tabeli Hub/Link  plus data ładowania (LOAD_DTS)</a:t>
            </a:r>
          </a:p>
          <a:p>
            <a:r>
              <a:rPr lang="pl-PL" dirty="0" smtClean="0"/>
              <a:t>Dodatkowo zawierają określenie źródła rekordu (</a:t>
            </a:r>
            <a:r>
              <a:rPr lang="pl-PL" dirty="0"/>
              <a:t>REC_SRC) oraz </a:t>
            </a:r>
            <a:r>
              <a:rPr lang="pl-PL" dirty="0" smtClean="0"/>
              <a:t>kolumnę z </a:t>
            </a:r>
            <a:r>
              <a:rPr lang="pl-PL" dirty="0" err="1" smtClean="0"/>
              <a:t>hash</a:t>
            </a:r>
            <a:r>
              <a:rPr lang="pl-PL" dirty="0" smtClean="0"/>
              <a:t>-em </a:t>
            </a:r>
            <a:r>
              <a:rPr lang="pl-PL" dirty="0"/>
              <a:t>wszystkich </a:t>
            </a:r>
            <a:r>
              <a:rPr lang="pl-PL" dirty="0" smtClean="0"/>
              <a:t>kolumn z danymi </a:t>
            </a:r>
            <a:r>
              <a:rPr lang="pl-PL" dirty="0"/>
              <a:t>(</a:t>
            </a:r>
            <a:r>
              <a:rPr lang="pl-PL" dirty="0" smtClean="0"/>
              <a:t>HASH_DIFF)</a:t>
            </a:r>
          </a:p>
          <a:p>
            <a:r>
              <a:rPr lang="pl-PL" dirty="0" smtClean="0"/>
              <a:t>Generalna zasada - brak </a:t>
            </a:r>
            <a:r>
              <a:rPr lang="pl-PL" dirty="0" err="1" smtClean="0"/>
              <a:t>updatów</a:t>
            </a:r>
            <a:endParaRPr lang="pl-PL" dirty="0" smtClean="0"/>
          </a:p>
          <a:p>
            <a:r>
              <a:rPr lang="pl-PL" dirty="0" smtClean="0"/>
              <a:t>Nowa tabela gdy: nowy system źródłowy, różna częstotliwość zmian danych, zmiana tabeli w źródle</a:t>
            </a: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1196752"/>
            <a:ext cx="1847042" cy="307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6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Składniki - podsumowanie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Huby </a:t>
            </a:r>
            <a:r>
              <a:rPr lang="en-US" dirty="0" smtClean="0"/>
              <a:t>= </a:t>
            </a:r>
            <a:r>
              <a:rPr lang="pl-PL" dirty="0" smtClean="0"/>
              <a:t>Klucze Biznesowe</a:t>
            </a:r>
            <a:endParaRPr lang="en-US" dirty="0"/>
          </a:p>
          <a:p>
            <a:r>
              <a:rPr lang="pl-PL" dirty="0" smtClean="0"/>
              <a:t>Linki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pl-PL" dirty="0" smtClean="0"/>
              <a:t>Relacje / Transakcje </a:t>
            </a:r>
            <a:endParaRPr lang="en-US" dirty="0"/>
          </a:p>
          <a:p>
            <a:r>
              <a:rPr lang="pl-PL" dirty="0" smtClean="0"/>
              <a:t>Satelity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pl-PL" dirty="0" smtClean="0"/>
              <a:t>Dane opisowe / Wymiary</a:t>
            </a:r>
            <a:endParaRPr lang="en-US" dirty="0"/>
          </a:p>
          <a:p>
            <a:endParaRPr lang="pl-PL" dirty="0" smtClean="0"/>
          </a:p>
          <a:p>
            <a:r>
              <a:rPr lang="pl-PL" b="1" dirty="0" smtClean="0"/>
              <a:t>Huby</a:t>
            </a:r>
            <a:r>
              <a:rPr lang="pl-PL" dirty="0" smtClean="0"/>
              <a:t> sprawiają, że hurtownia jest oparta o </a:t>
            </a:r>
            <a:r>
              <a:rPr lang="pl-PL" b="1" dirty="0" smtClean="0"/>
              <a:t>procesy biznesowe</a:t>
            </a:r>
            <a:r>
              <a:rPr lang="pl-PL" dirty="0" smtClean="0"/>
              <a:t>, pozwalają również na </a:t>
            </a:r>
            <a:r>
              <a:rPr lang="pl-PL" b="1" dirty="0" smtClean="0"/>
              <a:t>integrację</a:t>
            </a:r>
            <a:r>
              <a:rPr lang="pl-PL" dirty="0" smtClean="0"/>
              <a:t> pomiędzy systemami</a:t>
            </a:r>
          </a:p>
          <a:p>
            <a:r>
              <a:rPr lang="pl-PL" b="1" dirty="0" smtClean="0"/>
              <a:t>Linki</a:t>
            </a:r>
            <a:r>
              <a:rPr lang="pl-PL" dirty="0" smtClean="0"/>
              <a:t> dają </a:t>
            </a:r>
            <a:r>
              <a:rPr lang="pl-PL" b="1" dirty="0" smtClean="0"/>
              <a:t>elastyczność</a:t>
            </a:r>
            <a:r>
              <a:rPr lang="pl-PL" dirty="0" smtClean="0"/>
              <a:t> w absorbowaniu zmian strukturalnych i biznesowych bez potrzeby ponownego ładowania danych</a:t>
            </a:r>
          </a:p>
          <a:p>
            <a:r>
              <a:rPr lang="pl-PL" b="1" dirty="0" smtClean="0"/>
              <a:t>Satelity</a:t>
            </a:r>
            <a:r>
              <a:rPr lang="pl-PL" dirty="0" smtClean="0"/>
              <a:t> dają </a:t>
            </a:r>
            <a:r>
              <a:rPr lang="pl-PL" b="1" dirty="0" smtClean="0"/>
              <a:t>historię</a:t>
            </a:r>
            <a:r>
              <a:rPr lang="pl-PL" dirty="0" smtClean="0"/>
              <a:t>, </a:t>
            </a:r>
            <a:r>
              <a:rPr lang="pl-PL" b="1" dirty="0" err="1" smtClean="0"/>
              <a:t>audytowalność</a:t>
            </a:r>
            <a:r>
              <a:rPr lang="pl-PL" dirty="0" smtClean="0"/>
              <a:t>, </a:t>
            </a:r>
            <a:r>
              <a:rPr lang="pl-PL" b="1" dirty="0" smtClean="0"/>
              <a:t>śledzenie</a:t>
            </a:r>
            <a:r>
              <a:rPr lang="pl-PL" dirty="0" smtClean="0"/>
              <a:t> pochodzenia danych aż do systemów źródłowych</a:t>
            </a:r>
          </a:p>
        </p:txBody>
      </p:sp>
    </p:spTree>
    <p:extLst>
      <p:ext uri="{BB962C8B-B14F-4D97-AF65-F5344CB8AC3E}">
        <p14:creationId xmlns:p14="http://schemas.microsoft.com/office/powerpoint/2010/main" val="296165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Rozszerzalność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816851"/>
            <a:ext cx="5025439" cy="3730469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312" y="2564904"/>
            <a:ext cx="380012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5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Optymalizacje w ramach architektury - PIT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6"/>
            <a:ext cx="6275040" cy="4525963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/>
              <a:t>Point In Time </a:t>
            </a:r>
            <a:r>
              <a:rPr lang="pl-PL" dirty="0" err="1" smtClean="0"/>
              <a:t>table</a:t>
            </a:r>
            <a:r>
              <a:rPr lang="pl-PL" dirty="0" smtClean="0"/>
              <a:t> (PIT)</a:t>
            </a:r>
          </a:p>
          <a:p>
            <a:endParaRPr lang="pl-PL" dirty="0" smtClean="0"/>
          </a:p>
          <a:p>
            <a:r>
              <a:rPr lang="pl-PL" dirty="0" smtClean="0"/>
              <a:t>Zawiera informację o </a:t>
            </a:r>
            <a:r>
              <a:rPr lang="pl-PL" b="1" dirty="0" smtClean="0"/>
              <a:t>aktualnych rekordach </a:t>
            </a:r>
            <a:r>
              <a:rPr lang="pl-PL" dirty="0" smtClean="0"/>
              <a:t>z </a:t>
            </a:r>
            <a:r>
              <a:rPr lang="pl-PL" b="1" dirty="0" err="1" smtClean="0"/>
              <a:t>satelit</a:t>
            </a:r>
            <a:r>
              <a:rPr lang="pl-PL" dirty="0" smtClean="0"/>
              <a:t> powiązanych z </a:t>
            </a:r>
            <a:r>
              <a:rPr lang="pl-PL" b="1" dirty="0" smtClean="0"/>
              <a:t>jednym </a:t>
            </a:r>
            <a:r>
              <a:rPr lang="pl-PL" dirty="0" err="1" smtClean="0"/>
              <a:t>Hubem</a:t>
            </a:r>
            <a:r>
              <a:rPr lang="pl-PL" dirty="0" smtClean="0"/>
              <a:t>/Linkiem w wymaganym </a:t>
            </a:r>
            <a:r>
              <a:rPr lang="pl-PL" b="1" dirty="0" smtClean="0"/>
              <a:t>interwale czasowym </a:t>
            </a:r>
          </a:p>
          <a:p>
            <a:r>
              <a:rPr lang="pl-PL" dirty="0" smtClean="0"/>
              <a:t>Jest częścią Business Data </a:t>
            </a:r>
            <a:r>
              <a:rPr lang="pl-PL" dirty="0" err="1" smtClean="0"/>
              <a:t>Vault</a:t>
            </a:r>
            <a:endParaRPr lang="pl-PL" dirty="0" smtClean="0"/>
          </a:p>
          <a:p>
            <a:r>
              <a:rPr lang="pl-PL" dirty="0" smtClean="0"/>
              <a:t>Zmniejsza liczbę potrzebnych do wykonania złączeń w celu pobrania danych</a:t>
            </a:r>
          </a:p>
          <a:p>
            <a:r>
              <a:rPr lang="pl-PL" dirty="0" smtClean="0"/>
              <a:t>„</a:t>
            </a:r>
            <a:r>
              <a:rPr lang="pl-PL" dirty="0" err="1" smtClean="0"/>
              <a:t>Ghost</a:t>
            </a:r>
            <a:r>
              <a:rPr lang="pl-PL" dirty="0" smtClean="0"/>
              <a:t> </a:t>
            </a:r>
            <a:r>
              <a:rPr lang="pl-PL" dirty="0" err="1" smtClean="0"/>
              <a:t>record</a:t>
            </a:r>
            <a:r>
              <a:rPr lang="pl-PL" dirty="0" smtClean="0"/>
              <a:t>” w satelitach - JOIN</a:t>
            </a:r>
          </a:p>
          <a:p>
            <a:pPr marL="0" indent="0">
              <a:buNone/>
            </a:pPr>
            <a:endParaRPr lang="pl-PL" dirty="0" smtClean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1623205"/>
            <a:ext cx="2141741" cy="376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3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Optymalizacje w ramach </a:t>
            </a:r>
            <a:r>
              <a:rPr lang="pl-PL" dirty="0" smtClean="0"/>
              <a:t>architektury - Bridge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Łączy dane pomiędzy różnymi hubami/Linkami </a:t>
            </a:r>
          </a:p>
          <a:p>
            <a:r>
              <a:rPr lang="pl-PL" dirty="0" smtClean="0"/>
              <a:t>Mogą posiadać grubsze ziarno niż poszczególne Huby/Linki</a:t>
            </a:r>
          </a:p>
          <a:p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140968"/>
            <a:ext cx="5824780" cy="252028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181" y="3250990"/>
            <a:ext cx="2034686" cy="230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0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Proces budowy – 5 prostych kroków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l-PL" dirty="0" smtClean="0"/>
          </a:p>
          <a:p>
            <a:r>
              <a:rPr lang="pl-PL" dirty="0" smtClean="0"/>
              <a:t>Krok 1: Znajdź klucze biznesowe -&gt; Huby</a:t>
            </a:r>
          </a:p>
          <a:p>
            <a:r>
              <a:rPr lang="pl-PL" dirty="0" smtClean="0"/>
              <a:t>Krok 2: Znajdź relacje pomiędzy kluczami biznesowymi -&gt; Linki</a:t>
            </a:r>
          </a:p>
          <a:p>
            <a:r>
              <a:rPr lang="pl-PL" dirty="0" smtClean="0"/>
              <a:t>Krok 3: Znajdź dane opisowe dla kluczy biznesowych -&gt; Satelity</a:t>
            </a:r>
          </a:p>
          <a:p>
            <a:r>
              <a:rPr lang="pl-PL" dirty="0" smtClean="0"/>
              <a:t>Krok 4: </a:t>
            </a:r>
            <a:r>
              <a:rPr lang="pl-PL" dirty="0"/>
              <a:t>Dodaj </a:t>
            </a:r>
            <a:r>
              <a:rPr lang="pl-PL" dirty="0" smtClean="0"/>
              <a:t>składniki autonomiczne np. Kalendarze, słowniki do dekodowania akronimów dla Data </a:t>
            </a:r>
            <a:r>
              <a:rPr lang="pl-PL" dirty="0" err="1" smtClean="0"/>
              <a:t>Martów</a:t>
            </a:r>
            <a:endParaRPr lang="pl-PL" dirty="0" smtClean="0"/>
          </a:p>
          <a:p>
            <a:r>
              <a:rPr lang="pl-PL" dirty="0" smtClean="0"/>
              <a:t>Krok 5: Dostrój rozwiązanie pod Twoje zapytania np. dodając tabele optymalizacyjne takiej jak Bridge oraz Point In Time.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2958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Podejście </a:t>
            </a:r>
            <a:r>
              <a:rPr lang="pl-PL" dirty="0" smtClean="0"/>
              <a:t>Data </a:t>
            </a:r>
            <a:r>
              <a:rPr lang="pl-PL" dirty="0" err="1" smtClean="0"/>
              <a:t>Vault</a:t>
            </a:r>
            <a:r>
              <a:rPr lang="pl-PL" dirty="0" smtClean="0"/>
              <a:t> (</a:t>
            </a:r>
            <a:r>
              <a:rPr lang="pl-PL" dirty="0"/>
              <a:t>Daniel </a:t>
            </a:r>
            <a:r>
              <a:rPr lang="pl-PL" dirty="0" err="1"/>
              <a:t>Linstedt</a:t>
            </a:r>
            <a:r>
              <a:rPr lang="pl-PL" dirty="0" smtClean="0"/>
              <a:t>)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b="1" dirty="0" smtClean="0"/>
              <a:t>Duża liczba tabel</a:t>
            </a:r>
            <a:r>
              <a:rPr lang="pl-PL" dirty="0" smtClean="0"/>
              <a:t> ale bardzo </a:t>
            </a:r>
            <a:r>
              <a:rPr lang="pl-PL" b="1" dirty="0" smtClean="0"/>
              <a:t>mała liczba typów </a:t>
            </a:r>
            <a:r>
              <a:rPr lang="pl-PL" dirty="0" smtClean="0"/>
              <a:t>tabel</a:t>
            </a:r>
          </a:p>
          <a:p>
            <a:r>
              <a:rPr lang="pl-PL" dirty="0" smtClean="0"/>
              <a:t>Zoptymalizowana pod duże, nie tylko monolityczne hurtownie</a:t>
            </a:r>
          </a:p>
          <a:p>
            <a:r>
              <a:rPr lang="pl-PL" dirty="0" smtClean="0"/>
              <a:t>Dzięki małej liczbie typów i architekturze </a:t>
            </a:r>
            <a:r>
              <a:rPr lang="pl-PL" b="1" dirty="0" smtClean="0"/>
              <a:t>łatwo zautomatyzować</a:t>
            </a:r>
          </a:p>
          <a:p>
            <a:r>
              <a:rPr lang="pl-PL" dirty="0" smtClean="0"/>
              <a:t>Duże użycie złączeń (JOIN) z możliwością optymalizacji</a:t>
            </a:r>
          </a:p>
          <a:p>
            <a:r>
              <a:rPr lang="pl-PL" dirty="0" smtClean="0"/>
              <a:t>Bardzo </a:t>
            </a:r>
            <a:r>
              <a:rPr lang="pl-PL" b="1" dirty="0" smtClean="0"/>
              <a:t>elastyczny</a:t>
            </a:r>
            <a:r>
              <a:rPr lang="pl-PL" dirty="0" smtClean="0"/>
              <a:t> i </a:t>
            </a:r>
            <a:r>
              <a:rPr lang="pl-PL" b="1" dirty="0" smtClean="0"/>
              <a:t>łatwo adoptujący </a:t>
            </a:r>
            <a:r>
              <a:rPr lang="pl-PL" dirty="0" smtClean="0"/>
              <a:t>się do zmian w tabelach źródłowych</a:t>
            </a:r>
          </a:p>
          <a:p>
            <a:r>
              <a:rPr lang="pl-PL" dirty="0" smtClean="0"/>
              <a:t>Możliwość </a:t>
            </a:r>
            <a:r>
              <a:rPr lang="pl-PL" b="1" dirty="0" smtClean="0"/>
              <a:t>znacznego</a:t>
            </a:r>
            <a:r>
              <a:rPr lang="pl-PL" dirty="0" smtClean="0"/>
              <a:t> </a:t>
            </a:r>
            <a:r>
              <a:rPr lang="pl-PL" b="1" dirty="0" smtClean="0"/>
              <a:t>zrównoleglenia</a:t>
            </a:r>
            <a:r>
              <a:rPr lang="pl-PL" dirty="0" smtClean="0"/>
              <a:t> ładowania danych</a:t>
            </a:r>
          </a:p>
          <a:p>
            <a:r>
              <a:rPr lang="pl-PL" dirty="0" smtClean="0"/>
              <a:t>Dane do kolejnych warstw są przekazywane za pomocą widoków i tabel (Business DV) w których są zaimplementowane wymagane reguły biznesowe</a:t>
            </a:r>
          </a:p>
          <a:p>
            <a:r>
              <a:rPr lang="pl-PL" dirty="0" smtClean="0"/>
              <a:t>Początki sięgają roku 1990, w roku </a:t>
            </a:r>
            <a:r>
              <a:rPr lang="pl-PL" b="1" dirty="0" smtClean="0"/>
              <a:t>2000</a:t>
            </a:r>
            <a:r>
              <a:rPr lang="pl-PL" dirty="0" smtClean="0"/>
              <a:t> opublikowana pierwsza wersja, w</a:t>
            </a:r>
            <a:r>
              <a:rPr lang="pl-PL" b="1" dirty="0" smtClean="0"/>
              <a:t> 2013</a:t>
            </a:r>
            <a:r>
              <a:rPr lang="pl-PL" dirty="0" smtClean="0"/>
              <a:t> opublikowany standard Data </a:t>
            </a:r>
            <a:r>
              <a:rPr lang="pl-PL" dirty="0" err="1" smtClean="0"/>
              <a:t>Vault</a:t>
            </a:r>
            <a:r>
              <a:rPr lang="pl-PL" dirty="0" smtClean="0"/>
              <a:t> 2.0 </a:t>
            </a:r>
          </a:p>
          <a:p>
            <a:r>
              <a:rPr lang="pl-PL" dirty="0" smtClean="0"/>
              <a:t>Wspiera koncepcję wirtualizacji danych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6390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Data </a:t>
            </a:r>
            <a:r>
              <a:rPr lang="pl-PL" dirty="0" err="1"/>
              <a:t>Vault</a:t>
            </a:r>
            <a:r>
              <a:rPr lang="pl-PL" dirty="0"/>
              <a:t> </a:t>
            </a:r>
            <a:r>
              <a:rPr lang="pl-PL" dirty="0" smtClean="0"/>
              <a:t>2.0 Standard - komponenty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800" dirty="0" smtClean="0"/>
              <a:t>Data </a:t>
            </a:r>
            <a:r>
              <a:rPr lang="pl-PL" sz="2800" dirty="0" err="1"/>
              <a:t>Vault</a:t>
            </a:r>
            <a:r>
              <a:rPr lang="pl-PL" sz="2800" dirty="0"/>
              <a:t> 2.0 </a:t>
            </a:r>
            <a:r>
              <a:rPr lang="pl-PL" sz="2800" b="1" dirty="0"/>
              <a:t>Modeling</a:t>
            </a:r>
            <a:r>
              <a:rPr lang="pl-PL" sz="2800" dirty="0"/>
              <a:t> – </a:t>
            </a:r>
            <a:r>
              <a:rPr lang="pl-PL" sz="2800" dirty="0" err="1"/>
              <a:t>Changes</a:t>
            </a:r>
            <a:r>
              <a:rPr lang="pl-PL" sz="2800" dirty="0"/>
              <a:t> to the model for </a:t>
            </a:r>
            <a:r>
              <a:rPr lang="pl-PL" sz="2800" dirty="0" smtClean="0"/>
              <a:t>	performance </a:t>
            </a:r>
            <a:r>
              <a:rPr lang="pl-PL" sz="2800" dirty="0"/>
              <a:t>and </a:t>
            </a:r>
            <a:r>
              <a:rPr lang="pl-PL" sz="2800" dirty="0" err="1"/>
              <a:t>scalability</a:t>
            </a:r>
            <a:endParaRPr lang="pl-PL" sz="2800" dirty="0"/>
          </a:p>
          <a:p>
            <a:r>
              <a:rPr lang="pl-PL" sz="2800" dirty="0" smtClean="0"/>
              <a:t>Data </a:t>
            </a:r>
            <a:r>
              <a:rPr lang="pl-PL" sz="2800" dirty="0" err="1"/>
              <a:t>Vault</a:t>
            </a:r>
            <a:r>
              <a:rPr lang="pl-PL" sz="2800" dirty="0"/>
              <a:t> 2.0 </a:t>
            </a:r>
            <a:r>
              <a:rPr lang="pl-PL" sz="2800" b="1" dirty="0" err="1"/>
              <a:t>Methodology</a:t>
            </a:r>
            <a:r>
              <a:rPr lang="pl-PL" sz="2800" dirty="0"/>
              <a:t> – </a:t>
            </a:r>
            <a:r>
              <a:rPr lang="pl-PL" sz="2800" dirty="0" err="1"/>
              <a:t>Following</a:t>
            </a:r>
            <a:r>
              <a:rPr lang="pl-PL" sz="2800" dirty="0"/>
              <a:t> </a:t>
            </a:r>
            <a:r>
              <a:rPr lang="pl-PL" sz="2800" dirty="0" err="1"/>
              <a:t>Scrum</a:t>
            </a:r>
            <a:r>
              <a:rPr lang="pl-PL" sz="2800" dirty="0"/>
              <a:t> and </a:t>
            </a:r>
            <a:r>
              <a:rPr lang="pl-PL" sz="2800" dirty="0" smtClean="0"/>
              <a:t>	Agile </a:t>
            </a:r>
            <a:r>
              <a:rPr lang="pl-PL" sz="2800" dirty="0" err="1"/>
              <a:t>best</a:t>
            </a:r>
            <a:r>
              <a:rPr lang="pl-PL" sz="2800" dirty="0"/>
              <a:t> </a:t>
            </a:r>
            <a:r>
              <a:rPr lang="pl-PL" sz="2800" dirty="0" err="1"/>
              <a:t>practices</a:t>
            </a:r>
            <a:endParaRPr lang="pl-PL" sz="2800" dirty="0"/>
          </a:p>
          <a:p>
            <a:r>
              <a:rPr lang="pl-PL" sz="2800" dirty="0" smtClean="0"/>
              <a:t>Data </a:t>
            </a:r>
            <a:r>
              <a:rPr lang="pl-PL" sz="2800" dirty="0" err="1"/>
              <a:t>Vault</a:t>
            </a:r>
            <a:r>
              <a:rPr lang="pl-PL" sz="2800" dirty="0"/>
              <a:t> 2.0 </a:t>
            </a:r>
            <a:r>
              <a:rPr lang="pl-PL" sz="2800" b="1" dirty="0"/>
              <a:t>Architecture</a:t>
            </a:r>
            <a:r>
              <a:rPr lang="pl-PL" sz="2800" dirty="0"/>
              <a:t> – </a:t>
            </a:r>
            <a:r>
              <a:rPr lang="pl-PL" sz="2800" dirty="0" err="1"/>
              <a:t>Including</a:t>
            </a:r>
            <a:r>
              <a:rPr lang="pl-PL" sz="2800" dirty="0"/>
              <a:t> </a:t>
            </a:r>
            <a:r>
              <a:rPr lang="pl-PL" sz="2800" dirty="0" err="1"/>
              <a:t>NoSQL</a:t>
            </a:r>
            <a:r>
              <a:rPr lang="pl-PL" sz="2800" dirty="0"/>
              <a:t> </a:t>
            </a:r>
            <a:r>
              <a:rPr lang="pl-PL" sz="2800" dirty="0" smtClean="0"/>
              <a:t>	</a:t>
            </a:r>
            <a:r>
              <a:rPr lang="pl-PL" sz="2800" dirty="0" err="1" smtClean="0"/>
              <a:t>systems</a:t>
            </a:r>
            <a:r>
              <a:rPr lang="pl-PL" sz="2800" dirty="0" smtClean="0"/>
              <a:t> </a:t>
            </a:r>
            <a:r>
              <a:rPr lang="pl-PL" sz="2800" dirty="0"/>
              <a:t>and big-data </a:t>
            </a:r>
            <a:r>
              <a:rPr lang="pl-PL" sz="2800" dirty="0" err="1" smtClean="0"/>
              <a:t>systems</a:t>
            </a:r>
            <a:endParaRPr lang="pl-PL" sz="2800" dirty="0"/>
          </a:p>
          <a:p>
            <a:r>
              <a:rPr lang="pl-PL" sz="2800" dirty="0" smtClean="0"/>
              <a:t>Data </a:t>
            </a:r>
            <a:r>
              <a:rPr lang="pl-PL" sz="2800" dirty="0" err="1"/>
              <a:t>Vault</a:t>
            </a:r>
            <a:r>
              <a:rPr lang="pl-PL" sz="2800" dirty="0"/>
              <a:t> 2.0 </a:t>
            </a:r>
            <a:r>
              <a:rPr lang="pl-PL" sz="2800" b="1" dirty="0" err="1"/>
              <a:t>Implementation</a:t>
            </a:r>
            <a:r>
              <a:rPr lang="pl-PL" sz="2800" dirty="0"/>
              <a:t> – </a:t>
            </a:r>
            <a:r>
              <a:rPr lang="pl-PL" sz="2800" dirty="0" err="1"/>
              <a:t>Pattern</a:t>
            </a:r>
            <a:r>
              <a:rPr lang="pl-PL" sz="2800" dirty="0"/>
              <a:t> </a:t>
            </a:r>
            <a:r>
              <a:rPr lang="pl-PL" sz="2800" dirty="0" err="1"/>
              <a:t>based</a:t>
            </a:r>
            <a:r>
              <a:rPr lang="pl-PL" sz="2800" dirty="0"/>
              <a:t>, </a:t>
            </a:r>
            <a:r>
              <a:rPr lang="pl-PL" sz="2800" dirty="0" smtClean="0"/>
              <a:t>	automation</a:t>
            </a:r>
            <a:r>
              <a:rPr lang="pl-PL" sz="2800" dirty="0"/>
              <a:t>, </a:t>
            </a:r>
            <a:r>
              <a:rPr lang="pl-PL" sz="2800" dirty="0" err="1"/>
              <a:t>generation</a:t>
            </a:r>
            <a:r>
              <a:rPr lang="pl-PL" sz="2800" dirty="0"/>
              <a:t> CMMI </a:t>
            </a:r>
            <a:r>
              <a:rPr lang="pl-PL" sz="2800" dirty="0" err="1"/>
              <a:t>level</a:t>
            </a:r>
            <a:r>
              <a:rPr lang="pl-PL" sz="2800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7181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365216"/>
            <a:ext cx="7772400" cy="1470025"/>
          </a:xfrm>
        </p:spPr>
        <p:txBody>
          <a:bodyPr>
            <a:normAutofit/>
          </a:bodyPr>
          <a:lstStyle/>
          <a:p>
            <a:r>
              <a:rPr lang="pl-PL" sz="4000" dirty="0"/>
              <a:t>Miejsce architektury Data Vault 2.0 w hurtowniach </a:t>
            </a:r>
            <a:r>
              <a:rPr lang="pl-PL" sz="4000" dirty="0" smtClean="0"/>
              <a:t>danych</a:t>
            </a:r>
            <a:endParaRPr lang="pl-PL" sz="400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495636" y="4653136"/>
            <a:ext cx="6152728" cy="1273696"/>
          </a:xfrm>
        </p:spPr>
        <p:txBody>
          <a:bodyPr>
            <a:normAutofit fontScale="85000" lnSpcReduction="20000"/>
          </a:bodyPr>
          <a:lstStyle/>
          <a:p>
            <a:r>
              <a:rPr lang="pl-PL" dirty="0" smtClean="0"/>
              <a:t>Roman Czarko-Wasiutycz</a:t>
            </a:r>
          </a:p>
          <a:p>
            <a:r>
              <a:rPr lang="pl-PL" dirty="0" smtClean="0"/>
              <a:t>Polish </a:t>
            </a:r>
            <a:r>
              <a:rPr lang="pl-PL" dirty="0"/>
              <a:t>SQL Server User Group</a:t>
            </a:r>
            <a:br>
              <a:rPr lang="pl-PL" dirty="0"/>
            </a:br>
            <a:r>
              <a:rPr lang="pl-PL" dirty="0" smtClean="0">
                <a:hlinkClick r:id="rId3"/>
              </a:rPr>
              <a:t>roman.czarko@plssug.org.pl</a:t>
            </a:r>
            <a:endParaRPr lang="pl-PL" dirty="0" smtClean="0"/>
          </a:p>
          <a:p>
            <a:r>
              <a:rPr lang="pl-PL" dirty="0" smtClean="0">
                <a:hlinkClick r:id="rId4"/>
              </a:rPr>
              <a:t>roman.czarko@gmail.com</a:t>
            </a:r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0783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Ładowanie danych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12" y="2204864"/>
            <a:ext cx="8390175" cy="298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Rozszerzanie istniejącej hurtowni danych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700" y="1268760"/>
            <a:ext cx="5400600" cy="496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97" y="901824"/>
            <a:ext cx="6284956" cy="3535288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438329" y="4797152"/>
            <a:ext cx="820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400" dirty="0" smtClean="0"/>
              <a:t>Jeśli masz pytanie to jest dobry czas, żeby je zadać </a:t>
            </a:r>
            <a:r>
              <a:rPr lang="pl-PL" sz="2400" dirty="0" smtClean="0">
                <a:sym typeface="Wingdings" panose="05000000000000000000" pitchFamily="2" charset="2"/>
              </a:rPr>
              <a:t>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93289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Materiały dodatkowe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hlinkClick r:id="rId2"/>
              </a:rPr>
              <a:t>Building a Scalable Data Warehouse with Data Vault </a:t>
            </a:r>
            <a:r>
              <a:rPr lang="en-US" b="1" dirty="0" smtClean="0">
                <a:hlinkClick r:id="rId2"/>
              </a:rPr>
              <a:t>2.0</a:t>
            </a:r>
            <a:r>
              <a:rPr lang="pl-PL" b="1" dirty="0"/>
              <a:t> </a:t>
            </a:r>
            <a:r>
              <a:rPr lang="pl-PL" b="1" dirty="0" smtClean="0"/>
              <a:t>(</a:t>
            </a:r>
            <a:r>
              <a:rPr lang="pl-PL" dirty="0" smtClean="0"/>
              <a:t>684 pages)</a:t>
            </a:r>
          </a:p>
          <a:p>
            <a:endParaRPr lang="pl-PL" dirty="0" smtClean="0"/>
          </a:p>
          <a:p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375" y="2030852"/>
            <a:ext cx="3473249" cy="427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0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Ciekawe strony o Data </a:t>
            </a:r>
            <a:r>
              <a:rPr lang="pl-PL" dirty="0" err="1" smtClean="0"/>
              <a:t>Vault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http://learndatavault.com/</a:t>
            </a:r>
          </a:p>
          <a:p>
            <a:r>
              <a:rPr lang="pl-PL" dirty="0">
                <a:hlinkClick r:id="rId2"/>
              </a:rPr>
              <a:t>http://danlinstedt.com/</a:t>
            </a:r>
          </a:p>
          <a:p>
            <a:r>
              <a:rPr lang="pl-PL" dirty="0">
                <a:hlinkClick r:id="rId2"/>
              </a:rPr>
              <a:t>http://prudenza.typepad.com/</a:t>
            </a:r>
          </a:p>
          <a:p>
            <a:r>
              <a:rPr lang="pl-PL" dirty="0">
                <a:hlinkClick r:id="rId2"/>
              </a:rPr>
              <a:t>https://kentgraziano.com/</a:t>
            </a:r>
          </a:p>
          <a:p>
            <a:r>
              <a:rPr lang="pl-PL" dirty="0">
                <a:hlinkClick r:id="rId2"/>
              </a:rPr>
              <a:t>http://roelantvos.com/blog/</a:t>
            </a:r>
          </a:p>
          <a:p>
            <a:r>
              <a:rPr lang="pl-PL" dirty="0">
                <a:hlinkClick r:id="rId2"/>
              </a:rPr>
              <a:t>http://www.vertabelo.com/blog/technical-articles/data-vault-series-data-vault-2-0-modeling-basics</a:t>
            </a:r>
          </a:p>
          <a:p>
            <a:r>
              <a:rPr lang="pl-PL" dirty="0">
                <a:hlinkClick r:id="rId2"/>
              </a:rPr>
              <a:t>http://</a:t>
            </a:r>
            <a:r>
              <a:rPr lang="pl-PL" dirty="0" smtClean="0">
                <a:hlinkClick r:id="rId2"/>
              </a:rPr>
              <a:t>tdan.com/data-vault-series-1-data-vault-overview/5054</a:t>
            </a:r>
            <a:endParaRPr lang="pl-PL" dirty="0" smtClean="0"/>
          </a:p>
          <a:p>
            <a:r>
              <a:rPr lang="pl-PL" dirty="0">
                <a:hlinkClick r:id="rId3"/>
              </a:rPr>
              <a:t>https://</a:t>
            </a:r>
            <a:r>
              <a:rPr lang="pl-PL" dirty="0" smtClean="0">
                <a:hlinkClick r:id="rId3"/>
              </a:rPr>
              <a:t>en.wikipedia.org/wiki/Data_vault_modeling</a:t>
            </a:r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240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36521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Miejsce architektury Data </a:t>
            </a:r>
            <a:r>
              <a:rPr lang="pl-PL" sz="4000" dirty="0" err="1"/>
              <a:t>Vault</a:t>
            </a:r>
            <a:r>
              <a:rPr lang="pl-PL" sz="4000" dirty="0"/>
              <a:t> 2.0 w hurtowniach danych</a:t>
            </a:r>
            <a:br>
              <a:rPr lang="pl-PL" sz="4000" dirty="0"/>
            </a:br>
            <a:r>
              <a:rPr lang="pl-PL" sz="4000" dirty="0" smtClean="0"/>
              <a:t/>
            </a:r>
            <a:br>
              <a:rPr lang="pl-PL" sz="4000" dirty="0" smtClean="0"/>
            </a:br>
            <a:r>
              <a:rPr lang="pl-PL" sz="4000" dirty="0" smtClean="0"/>
              <a:t>Dziękuję za uwagę</a:t>
            </a:r>
            <a:endParaRPr lang="pl-PL" sz="400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495636" y="4653136"/>
            <a:ext cx="6152728" cy="1273696"/>
          </a:xfrm>
        </p:spPr>
        <p:txBody>
          <a:bodyPr>
            <a:normAutofit fontScale="85000" lnSpcReduction="20000"/>
          </a:bodyPr>
          <a:lstStyle/>
          <a:p>
            <a:r>
              <a:rPr lang="pl-PL" dirty="0" smtClean="0"/>
              <a:t>Roman Czarko-Wasiutycz</a:t>
            </a:r>
          </a:p>
          <a:p>
            <a:r>
              <a:rPr lang="pl-PL" dirty="0" smtClean="0"/>
              <a:t>Polish </a:t>
            </a:r>
            <a:r>
              <a:rPr lang="pl-PL" dirty="0"/>
              <a:t>SQL Server User Group</a:t>
            </a:r>
            <a:br>
              <a:rPr lang="pl-PL" dirty="0"/>
            </a:br>
            <a:r>
              <a:rPr lang="pl-PL" dirty="0" smtClean="0">
                <a:hlinkClick r:id="rId3"/>
              </a:rPr>
              <a:t>roman.czarko@plssug.org.pl</a:t>
            </a:r>
            <a:endParaRPr lang="pl-PL" dirty="0" smtClean="0"/>
          </a:p>
          <a:p>
            <a:r>
              <a:rPr lang="pl-PL" dirty="0" smtClean="0">
                <a:hlinkClick r:id="rId4"/>
              </a:rPr>
              <a:t>roman.czarko@gmail.com</a:t>
            </a:r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0737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00" y="1163071"/>
            <a:ext cx="7098681" cy="5152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8567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809" y="4982732"/>
            <a:ext cx="2316352" cy="1410976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>
                <a:solidFill>
                  <a:schemeClr val="bg2">
                    <a:lumMod val="25000"/>
                  </a:schemeClr>
                </a:solidFill>
              </a:rPr>
              <a:t>Roman Czarko-Wasiutycz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28" y="154688"/>
            <a:ext cx="1666528" cy="1295028"/>
          </a:xfrm>
          <a:prstGeom prst="rect">
            <a:avLst/>
          </a:prstGeom>
        </p:spPr>
      </p:pic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367605"/>
            <a:ext cx="8229600" cy="4676453"/>
          </a:xfrm>
        </p:spPr>
        <p:txBody>
          <a:bodyPr>
            <a:noAutofit/>
          </a:bodyPr>
          <a:lstStyle/>
          <a:p>
            <a:pPr marL="268288" indent="-268288" algn="just" fontAlgn="base">
              <a:lnSpc>
                <a:spcPts val="3300"/>
              </a:lnSpc>
              <a:buFont typeface="Wingdings" panose="05000000000000000000" pitchFamily="2" charset="2"/>
              <a:buChar char="Ø"/>
            </a:pPr>
            <a:r>
              <a:rPr lang="pl-PL" sz="1800" dirty="0"/>
              <a:t>Od kilkunastu lat </a:t>
            </a:r>
            <a:r>
              <a:rPr lang="pl-PL" sz="1800" dirty="0" smtClean="0"/>
              <a:t>zbieram </a:t>
            </a:r>
            <a:r>
              <a:rPr lang="pl-PL" sz="1800" dirty="0"/>
              <a:t>doświadczenia związane z technologiami Microsoftu. </a:t>
            </a:r>
            <a:r>
              <a:rPr lang="pl-PL" sz="1800" dirty="0" smtClean="0"/>
              <a:t>Począwszy </a:t>
            </a:r>
            <a:r>
              <a:rPr lang="pl-PL" sz="1800" dirty="0"/>
              <a:t>od developera C++, PHP, C#, administratora SharePoint poprzez administrację bazami Microsoft SQL Server na projektowaniu i rozwijaniu </a:t>
            </a:r>
            <a:r>
              <a:rPr lang="pl-PL" sz="1800" dirty="0" smtClean="0"/>
              <a:t>dużych hurtowni </a:t>
            </a:r>
            <a:r>
              <a:rPr lang="pl-PL" sz="1800" dirty="0"/>
              <a:t>danych kończąc</a:t>
            </a:r>
            <a:r>
              <a:rPr lang="pl-PL" sz="1800" dirty="0" smtClean="0"/>
              <a:t>.</a:t>
            </a:r>
            <a:endParaRPr lang="pl-PL" sz="1800" dirty="0"/>
          </a:p>
          <a:p>
            <a:pPr marL="268288" indent="-268288" algn="just" fontAlgn="base">
              <a:lnSpc>
                <a:spcPts val="3300"/>
              </a:lnSpc>
              <a:buFont typeface="Wingdings" panose="05000000000000000000" pitchFamily="2" charset="2"/>
              <a:buChar char="Ø"/>
            </a:pPr>
            <a:r>
              <a:rPr lang="pl-PL" sz="1800" dirty="0" smtClean="0"/>
              <a:t>Posiadacz </a:t>
            </a:r>
            <a:r>
              <a:rPr lang="pl-PL" sz="1800" dirty="0"/>
              <a:t>tytułów: MCTS, MCSA: SQL Server 2012, </a:t>
            </a:r>
            <a:r>
              <a:rPr lang="pl-PL" sz="1800" dirty="0" smtClean="0"/>
              <a:t>MCSE</a:t>
            </a:r>
            <a:r>
              <a:rPr lang="pl-PL" sz="1800" dirty="0"/>
              <a:t>: </a:t>
            </a:r>
            <a:r>
              <a:rPr lang="pl-PL" sz="1800" dirty="0" smtClean="0"/>
              <a:t>BI oraz </a:t>
            </a:r>
            <a:r>
              <a:rPr lang="en-US" sz="1800" dirty="0" smtClean="0"/>
              <a:t>MCSE</a:t>
            </a:r>
            <a:r>
              <a:rPr lang="en-US" sz="1800" dirty="0"/>
              <a:t>: Data Management and Analytics</a:t>
            </a:r>
            <a:endParaRPr lang="pl-PL" sz="1800" dirty="0" smtClean="0"/>
          </a:p>
          <a:p>
            <a:pPr marL="268288" indent="-268288" algn="just" fontAlgn="base">
              <a:lnSpc>
                <a:spcPts val="3300"/>
              </a:lnSpc>
              <a:buFont typeface="Wingdings" panose="05000000000000000000" pitchFamily="2" charset="2"/>
              <a:buChar char="Ø"/>
            </a:pPr>
            <a:r>
              <a:rPr lang="pl-PL" sz="1800" dirty="0"/>
              <a:t>Członek Zarządu Stowarzyszenia Użytkowników SQL Server PLSSUG</a:t>
            </a:r>
          </a:p>
          <a:p>
            <a:pPr marL="268288" indent="-268288" algn="just" fontAlgn="base">
              <a:lnSpc>
                <a:spcPts val="3300"/>
              </a:lnSpc>
              <a:buFont typeface="Wingdings" panose="05000000000000000000" pitchFamily="2" charset="2"/>
              <a:buChar char="Ø"/>
            </a:pPr>
            <a:r>
              <a:rPr lang="pl-PL" sz="1800" dirty="0" smtClean="0"/>
              <a:t>Wolontariusz </a:t>
            </a:r>
            <a:r>
              <a:rPr lang="pl-PL" sz="1800" dirty="0"/>
              <a:t>oraz współorganizator konferencji </a:t>
            </a:r>
            <a:r>
              <a:rPr lang="pl-PL" sz="1800" dirty="0" smtClean="0"/>
              <a:t>SQLDay 2013-2017, SQLDay Lite, SQLSaturday i innych. </a:t>
            </a:r>
          </a:p>
          <a:p>
            <a:pPr marL="268288" indent="-268288" algn="just" fontAlgn="base">
              <a:lnSpc>
                <a:spcPts val="3300"/>
              </a:lnSpc>
              <a:buFont typeface="Wingdings" panose="05000000000000000000" pitchFamily="2" charset="2"/>
              <a:buChar char="Ø"/>
            </a:pPr>
            <a:r>
              <a:rPr lang="pl-PL" sz="1800" dirty="0" smtClean="0"/>
              <a:t>Lider Wrocławskiego </a:t>
            </a:r>
            <a:r>
              <a:rPr lang="pl-PL" sz="1800" dirty="0"/>
              <a:t>oddziału Stowarzyszenia PLSSUG</a:t>
            </a:r>
          </a:p>
          <a:p>
            <a:pPr marL="268288" indent="-268288" algn="just" fontAlgn="base">
              <a:lnSpc>
                <a:spcPts val="3300"/>
              </a:lnSpc>
              <a:buFont typeface="Wingdings" panose="05000000000000000000" pitchFamily="2" charset="2"/>
              <a:buChar char="Ø"/>
            </a:pPr>
            <a:r>
              <a:rPr lang="pl-PL" sz="1800" dirty="0"/>
              <a:t>Prywatnie fan gier komputerowych </a:t>
            </a:r>
            <a:r>
              <a:rPr lang="pl-PL" sz="1800" dirty="0" smtClean="0"/>
              <a:t>:)</a:t>
            </a:r>
            <a:endParaRPr lang="pl-PL" sz="18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560" y="154689"/>
            <a:ext cx="1666529" cy="129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Agenda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3581398"/>
          </a:xfrm>
        </p:spPr>
        <p:txBody>
          <a:bodyPr>
            <a:normAutofit/>
          </a:bodyPr>
          <a:lstStyle/>
          <a:p>
            <a:pPr marL="447675" indent="-447675">
              <a:buBlip>
                <a:blip r:embed="rId3"/>
              </a:buBlip>
            </a:pPr>
            <a:r>
              <a:rPr lang="pl-PL" sz="3600" dirty="0" smtClean="0"/>
              <a:t>Koncepcja architektury</a:t>
            </a:r>
          </a:p>
          <a:p>
            <a:pPr marL="447675" indent="-447675">
              <a:buBlip>
                <a:blip r:embed="rId3"/>
              </a:buBlip>
            </a:pPr>
            <a:r>
              <a:rPr lang="pl-PL" sz="3600" dirty="0" smtClean="0"/>
              <a:t>Składniki </a:t>
            </a:r>
            <a:r>
              <a:rPr lang="pl-PL" sz="3600" dirty="0"/>
              <a:t>i </a:t>
            </a:r>
            <a:r>
              <a:rPr lang="pl-PL" sz="3600" dirty="0" smtClean="0"/>
              <a:t>budowa</a:t>
            </a:r>
          </a:p>
          <a:p>
            <a:pPr marL="447675" indent="-447675">
              <a:buBlip>
                <a:blip r:embed="rId3"/>
              </a:buBlip>
            </a:pPr>
            <a:r>
              <a:rPr lang="pl-PL" sz="3600" dirty="0" smtClean="0"/>
              <a:t>Optymalizacje</a:t>
            </a:r>
          </a:p>
          <a:p>
            <a:pPr marL="447675" indent="-447675">
              <a:buBlip>
                <a:blip r:embed="rId3"/>
              </a:buBlip>
            </a:pPr>
            <a:r>
              <a:rPr lang="pl-PL" sz="3600" dirty="0" smtClean="0"/>
              <a:t>Proces budowy</a:t>
            </a:r>
          </a:p>
          <a:p>
            <a:pPr marL="0" indent="0">
              <a:buNone/>
            </a:pPr>
            <a:endParaRPr lang="pl-PL" sz="3600" dirty="0"/>
          </a:p>
        </p:txBody>
      </p:sp>
      <p:pic>
        <p:nvPicPr>
          <p:cNvPr id="2056" name="Picture 8" descr="http://www.elliottmobilesolutions.com/Portals/0/checklist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555331"/>
            <a:ext cx="1905000" cy="1845469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72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Podejście </a:t>
            </a:r>
            <a:r>
              <a:rPr lang="pl-PL" dirty="0"/>
              <a:t>relacyjne (Inmon</a:t>
            </a:r>
            <a:r>
              <a:rPr lang="pl-PL" dirty="0" smtClean="0"/>
              <a:t>)</a:t>
            </a:r>
            <a:endParaRPr lang="pl-PL" dirty="0"/>
          </a:p>
        </p:txBody>
      </p:sp>
      <p:pic>
        <p:nvPicPr>
          <p:cNvPr id="1026" name="Picture 2" descr="https://upload.wikimedia.org/wikipedia/commons/7/73/Snowflake-schema-examp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492896"/>
            <a:ext cx="4851796" cy="264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endParaRPr lang="pl-PL" dirty="0" smtClean="0"/>
          </a:p>
          <a:p>
            <a:pPr>
              <a:buFontTx/>
              <a:buChar char="-"/>
            </a:pPr>
            <a:r>
              <a:rPr lang="pl-PL" dirty="0" smtClean="0"/>
              <a:t>schemat </a:t>
            </a:r>
            <a:r>
              <a:rPr lang="pl-PL" dirty="0"/>
              <a:t>płatka śniegu (snowflake</a:t>
            </a:r>
            <a:r>
              <a:rPr lang="pl-PL" dirty="0" smtClean="0"/>
              <a:t>)</a:t>
            </a:r>
          </a:p>
          <a:p>
            <a:pPr>
              <a:buFontTx/>
              <a:buChar char="-"/>
            </a:pPr>
            <a:r>
              <a:rPr lang="pl-PL" dirty="0" smtClean="0"/>
              <a:t>normalizacja (3NF)</a:t>
            </a:r>
          </a:p>
          <a:p>
            <a:pPr>
              <a:buFontTx/>
              <a:buChar char="-"/>
            </a:pPr>
            <a:r>
              <a:rPr lang="pl-PL" dirty="0" smtClean="0"/>
              <a:t>wiele tabel</a:t>
            </a:r>
          </a:p>
          <a:p>
            <a:pPr>
              <a:buFontTx/>
              <a:buChar char="-"/>
            </a:pPr>
            <a:r>
              <a:rPr lang="pl-PL" dirty="0" smtClean="0"/>
              <a:t>silne użycie złączeń (JOINs)</a:t>
            </a:r>
          </a:p>
          <a:p>
            <a:pPr>
              <a:buFontTx/>
              <a:buChar char="-"/>
            </a:pPr>
            <a:r>
              <a:rPr lang="pl-PL" dirty="0" smtClean="0"/>
              <a:t>mniejsze </a:t>
            </a:r>
            <a:r>
              <a:rPr lang="pl-PL" dirty="0" smtClean="0"/>
              <a:t>zużycie przestrzeni</a:t>
            </a:r>
          </a:p>
          <a:p>
            <a:pPr>
              <a:buFontTx/>
              <a:buChar char="-"/>
            </a:pPr>
            <a:r>
              <a:rPr lang="pl-PL" dirty="0" smtClean="0"/>
              <a:t>utrudnione równoległe ładowanie</a:t>
            </a:r>
          </a:p>
          <a:p>
            <a:pPr>
              <a:buFontTx/>
              <a:buChar char="-"/>
            </a:pPr>
            <a:r>
              <a:rPr lang="pl-PL" dirty="0" smtClean="0"/>
              <a:t>utrudnione śledzenie zmian w strukturze tabel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1900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Podejście wymiarowe (Kimball)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pl-PL" dirty="0" smtClean="0"/>
              <a:t>tabele faktów znormalizowane (3NF)</a:t>
            </a:r>
          </a:p>
          <a:p>
            <a:pPr>
              <a:buFontTx/>
              <a:buChar char="-"/>
            </a:pPr>
            <a:r>
              <a:rPr lang="pl-PL" dirty="0" smtClean="0"/>
              <a:t>tabele wymiarów zdenormalizowane</a:t>
            </a:r>
          </a:p>
          <a:p>
            <a:pPr>
              <a:buFontTx/>
              <a:buChar char="-"/>
            </a:pPr>
            <a:r>
              <a:rPr lang="pl-PL" dirty="0" smtClean="0"/>
              <a:t>schemat </a:t>
            </a:r>
            <a:r>
              <a:rPr lang="pl-PL" dirty="0"/>
              <a:t>gwiazdy (</a:t>
            </a:r>
            <a:r>
              <a:rPr lang="pl-PL" dirty="0" smtClean="0"/>
              <a:t>star)</a:t>
            </a:r>
          </a:p>
          <a:p>
            <a:pPr>
              <a:buFontTx/>
              <a:buChar char="-"/>
            </a:pPr>
            <a:r>
              <a:rPr lang="pl-PL" dirty="0" smtClean="0"/>
              <a:t>mniej </a:t>
            </a:r>
            <a:r>
              <a:rPr lang="pl-PL" dirty="0"/>
              <a:t>tabel ale duplikacja </a:t>
            </a:r>
            <a:r>
              <a:rPr lang="pl-PL" dirty="0" smtClean="0"/>
              <a:t>danych</a:t>
            </a:r>
          </a:p>
          <a:p>
            <a:pPr>
              <a:buFontTx/>
              <a:buChar char="-"/>
            </a:pPr>
            <a:r>
              <a:rPr lang="pl-PL" dirty="0" err="1"/>
              <a:t>S</a:t>
            </a:r>
            <a:r>
              <a:rPr lang="pl-PL" dirty="0" err="1" smtClean="0"/>
              <a:t>lowly</a:t>
            </a:r>
            <a:r>
              <a:rPr lang="pl-PL" dirty="0" smtClean="0"/>
              <a:t> </a:t>
            </a:r>
            <a:r>
              <a:rPr lang="pl-PL" dirty="0" err="1"/>
              <a:t>C</a:t>
            </a:r>
            <a:r>
              <a:rPr lang="pl-PL" dirty="0" err="1" smtClean="0"/>
              <a:t>hanging</a:t>
            </a:r>
            <a:r>
              <a:rPr lang="pl-PL" dirty="0" smtClean="0"/>
              <a:t> </a:t>
            </a:r>
            <a:r>
              <a:rPr lang="pl-PL" dirty="0" err="1" smtClean="0"/>
              <a:t>D</a:t>
            </a:r>
            <a:r>
              <a:rPr lang="pl-PL" dirty="0" err="1" smtClean="0"/>
              <a:t>imensions</a:t>
            </a:r>
            <a:r>
              <a:rPr lang="pl-PL" smtClean="0"/>
              <a:t> (SCD)</a:t>
            </a:r>
            <a:endParaRPr lang="pl-PL" dirty="0" smtClean="0"/>
          </a:p>
          <a:p>
            <a:pPr>
              <a:buFontTx/>
              <a:buChar char="-"/>
            </a:pPr>
            <a:r>
              <a:rPr lang="pl-PL" dirty="0" smtClean="0"/>
              <a:t>łatwiejsze </a:t>
            </a:r>
            <a:r>
              <a:rPr lang="pl-PL" dirty="0"/>
              <a:t>do użycia przez </a:t>
            </a:r>
            <a:r>
              <a:rPr lang="pl-PL" dirty="0" smtClean="0"/>
              <a:t>użytkowników</a:t>
            </a:r>
          </a:p>
          <a:p>
            <a:pPr>
              <a:buFontTx/>
              <a:buChar char="-"/>
            </a:pPr>
            <a:r>
              <a:rPr lang="pl-PL" dirty="0" smtClean="0"/>
              <a:t>efektywne przy odczycie</a:t>
            </a:r>
          </a:p>
          <a:p>
            <a:pPr>
              <a:buFontTx/>
              <a:buChar char="-"/>
            </a:pPr>
            <a:r>
              <a:rPr lang="pl-PL" dirty="0" smtClean="0"/>
              <a:t>cięższe w utrzymaniu - wymiary z kilku tabel źródłówych</a:t>
            </a:r>
          </a:p>
          <a:p>
            <a:pPr>
              <a:buFontTx/>
              <a:buChar char="-"/>
            </a:pPr>
            <a:r>
              <a:rPr lang="pl-PL" dirty="0" smtClean="0"/>
              <a:t>skomplikowane równoległe ładowanie – j.w.</a:t>
            </a:r>
          </a:p>
          <a:p>
            <a:pPr>
              <a:buFontTx/>
              <a:buChar char="-"/>
            </a:pPr>
            <a:r>
              <a:rPr lang="pl-PL" dirty="0"/>
              <a:t>utrudnione śledzenie zmian w strukturze </a:t>
            </a:r>
            <a:r>
              <a:rPr lang="pl-PL" dirty="0" smtClean="0"/>
              <a:t>tabel</a:t>
            </a:r>
          </a:p>
          <a:p>
            <a:pPr>
              <a:buFontTx/>
              <a:buChar char="-"/>
            </a:pPr>
            <a:endParaRPr lang="pl-PL" dirty="0"/>
          </a:p>
          <a:p>
            <a:pPr>
              <a:buFontTx/>
              <a:buChar char="-"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2050" name="Picture 2" descr="https://upload.wikimedia.org/wikipedia/en/f/fe/Star-schema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88" y="1484784"/>
            <a:ext cx="3448011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23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Koncepcja architektury Data Vault 2.0</a:t>
            </a:r>
            <a:endParaRPr lang="pl-PL" dirty="0"/>
          </a:p>
        </p:txBody>
      </p:sp>
      <p:pic>
        <p:nvPicPr>
          <p:cNvPr id="83" name="Obraz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12" y="1119413"/>
            <a:ext cx="6984776" cy="5241724"/>
          </a:xfrm>
          <a:prstGeom prst="rect">
            <a:avLst/>
          </a:prstGeom>
        </p:spPr>
      </p:pic>
      <p:sp>
        <p:nvSpPr>
          <p:cNvPr id="80" name="pole tekstowe 79"/>
          <p:cNvSpPr txBox="1"/>
          <p:nvPr/>
        </p:nvSpPr>
        <p:spPr>
          <a:xfrm>
            <a:off x="5220072" y="6099527"/>
            <a:ext cx="3823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dirty="0" smtClean="0"/>
              <a:t>Source: </a:t>
            </a:r>
            <a:r>
              <a:rPr lang="en-US" sz="1100" dirty="0" smtClean="0"/>
              <a:t>Building </a:t>
            </a:r>
            <a:r>
              <a:rPr lang="en-US" sz="1100" dirty="0"/>
              <a:t>a Scalable Data Warehouse with Data Vault </a:t>
            </a:r>
            <a:r>
              <a:rPr lang="en-US" sz="1100" dirty="0" smtClean="0"/>
              <a:t>2.0</a:t>
            </a:r>
            <a:r>
              <a:rPr lang="pl-PL" sz="1100" dirty="0" smtClean="0"/>
              <a:t> 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190884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Definicja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</a:t>
            </a:r>
            <a:r>
              <a:rPr lang="en-US" sz="2800" dirty="0"/>
              <a:t>Data Vault is a </a:t>
            </a:r>
            <a:r>
              <a:rPr lang="en-US" sz="2800" b="1" dirty="0"/>
              <a:t>detail oriented</a:t>
            </a:r>
            <a:r>
              <a:rPr lang="en-US" sz="2800" dirty="0"/>
              <a:t>, </a:t>
            </a:r>
            <a:r>
              <a:rPr lang="en-US" sz="2800" b="1" dirty="0"/>
              <a:t>historical tracking </a:t>
            </a:r>
            <a:r>
              <a:rPr lang="en-US" sz="2800" dirty="0"/>
              <a:t>and uniquely linked set of </a:t>
            </a:r>
            <a:r>
              <a:rPr lang="en-US" sz="2800" b="1" dirty="0"/>
              <a:t>normalized tables </a:t>
            </a:r>
            <a:r>
              <a:rPr lang="en-US" sz="2800" dirty="0"/>
              <a:t>that support one or more functional areas of business. It is a </a:t>
            </a:r>
            <a:r>
              <a:rPr lang="en-US" sz="2800" b="1" dirty="0"/>
              <a:t>hybrid approach </a:t>
            </a:r>
            <a:r>
              <a:rPr lang="en-US" sz="2800" dirty="0"/>
              <a:t>encompassing the best of breed between </a:t>
            </a:r>
            <a:r>
              <a:rPr lang="en-US" sz="2800" b="1" dirty="0"/>
              <a:t>3rd normal form (3NF) and star schema</a:t>
            </a:r>
            <a:r>
              <a:rPr lang="en-US" sz="2800" dirty="0"/>
              <a:t>. The design is </a:t>
            </a:r>
            <a:r>
              <a:rPr lang="en-US" sz="2800" b="1" dirty="0"/>
              <a:t>flexible, scalable, consistent and adaptable </a:t>
            </a:r>
            <a:r>
              <a:rPr lang="en-US" sz="2800" dirty="0"/>
              <a:t>to the needs of the enterprise. It is a data model that is architected specifically to meet the needs of today’s enterprise data warehouses.</a:t>
            </a: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danlinstedt.com</a:t>
            </a:r>
            <a:endParaRPr lang="pl-PL" dirty="0" smtClean="0"/>
          </a:p>
          <a:p>
            <a:pPr marL="0" indent="0" algn="ctr">
              <a:buNone/>
            </a:pPr>
            <a:endParaRPr lang="pl-PL" dirty="0" smtClean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907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Co chcemy mieć w hurtowni?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492896"/>
            <a:ext cx="8229600" cy="19728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200" dirty="0" smtClean="0"/>
              <a:t>Jedna wersja faktów czy jedna wersja prawdy?</a:t>
            </a:r>
          </a:p>
          <a:p>
            <a:pPr marL="0" indent="0" algn="ctr">
              <a:buNone/>
            </a:pPr>
            <a:endParaRPr lang="pl-PL" sz="3200" dirty="0"/>
          </a:p>
          <a:p>
            <a:pPr marL="0" indent="0" algn="ctr">
              <a:buNone/>
            </a:pPr>
            <a:r>
              <a:rPr lang="pl-PL" sz="3200" dirty="0" smtClean="0"/>
              <a:t>Czym jest prawda?</a:t>
            </a:r>
            <a:endParaRPr lang="en-US" sz="3200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1181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yw2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tyw2" id="{3E448EB5-774B-461A-8124-EA406C713B1A}" vid="{5CF9D57A-5E5F-4F1B-94EE-8D3CA1AFF2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Prezentacja4_3</Template>
  <TotalTime>3953</TotalTime>
  <Words>1149</Words>
  <Application>Microsoft Office PowerPoint</Application>
  <PresentationFormat>Pokaz na ekranie (4:3)</PresentationFormat>
  <Paragraphs>158</Paragraphs>
  <Slides>26</Slides>
  <Notes>19</Notes>
  <HiddenSlides>2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26</vt:i4>
      </vt:variant>
    </vt:vector>
  </HeadingPairs>
  <TitlesOfParts>
    <vt:vector size="30" baseType="lpstr">
      <vt:lpstr>Arial</vt:lpstr>
      <vt:lpstr>Calibri</vt:lpstr>
      <vt:lpstr>Wingdings</vt:lpstr>
      <vt:lpstr>Motyw2</vt:lpstr>
      <vt:lpstr>Prezentacja programu PowerPoint</vt:lpstr>
      <vt:lpstr>Miejsce architektury Data Vault 2.0 w hurtowniach danych</vt:lpstr>
      <vt:lpstr>Roman Czarko-Wasiutycz</vt:lpstr>
      <vt:lpstr>Agenda</vt:lpstr>
      <vt:lpstr>Podejście relacyjne (Inmon)</vt:lpstr>
      <vt:lpstr>Podejście wymiarowe (Kimball)</vt:lpstr>
      <vt:lpstr>Koncepcja architektury Data Vault 2.0</vt:lpstr>
      <vt:lpstr>Definicja</vt:lpstr>
      <vt:lpstr>Co chcemy mieć w hurtowni?</vt:lpstr>
      <vt:lpstr>Składniki - Hub</vt:lpstr>
      <vt:lpstr>Składniki - Links</vt:lpstr>
      <vt:lpstr>Składniki - Satellites</vt:lpstr>
      <vt:lpstr>Składniki - podsumowanie</vt:lpstr>
      <vt:lpstr>Rozszerzalność</vt:lpstr>
      <vt:lpstr>Optymalizacje w ramach architektury - PIT</vt:lpstr>
      <vt:lpstr>Optymalizacje w ramach architektury - Bridge</vt:lpstr>
      <vt:lpstr>Proces budowy – 5 prostych kroków</vt:lpstr>
      <vt:lpstr>Podejście Data Vault (Daniel Linstedt)</vt:lpstr>
      <vt:lpstr>Data Vault 2.0 Standard - komponenty</vt:lpstr>
      <vt:lpstr>Ładowanie danych</vt:lpstr>
      <vt:lpstr>Rozszerzanie istniejącej hurtowni danych</vt:lpstr>
      <vt:lpstr>Prezentacja programu PowerPoint</vt:lpstr>
      <vt:lpstr>Materiały dodatkowe</vt:lpstr>
      <vt:lpstr>Ciekawe strony o Data Vault</vt:lpstr>
      <vt:lpstr>Miejsce architektury Data Vault 2.0 w hurtowniach danych  Dziękuję za uwagę</vt:lpstr>
      <vt:lpstr>Prezentacja programu PowerPoint</vt:lpstr>
    </vt:vector>
  </TitlesOfParts>
  <Company>PLSSUG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Roman Czarko-Wasiutycz</dc:creator>
  <cp:lastModifiedBy>dell e5420</cp:lastModifiedBy>
  <cp:revision>93</cp:revision>
  <dcterms:created xsi:type="dcterms:W3CDTF">2011-11-24T02:19:03Z</dcterms:created>
  <dcterms:modified xsi:type="dcterms:W3CDTF">2017-05-17T09:16:35Z</dcterms:modified>
</cp:coreProperties>
</file>